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15" r:id="rId2"/>
    <p:sldId id="323" r:id="rId3"/>
    <p:sldId id="325" r:id="rId4"/>
    <p:sldId id="324" r:id="rId5"/>
    <p:sldId id="326" r:id="rId6"/>
    <p:sldId id="320" r:id="rId7"/>
    <p:sldId id="321" r:id="rId8"/>
    <p:sldId id="331" r:id="rId9"/>
    <p:sldId id="328" r:id="rId10"/>
    <p:sldId id="319" r:id="rId11"/>
    <p:sldId id="322" r:id="rId12"/>
    <p:sldId id="329" r:id="rId13"/>
    <p:sldId id="318" r:id="rId14"/>
    <p:sldId id="327" r:id="rId15"/>
    <p:sldId id="317" r:id="rId16"/>
    <p:sldId id="330" r:id="rId17"/>
    <p:sldId id="316" r:id="rId18"/>
  </p:sldIdLst>
  <p:sldSz cx="9144000" cy="6858000" type="screen4x3"/>
  <p:notesSz cx="9874250" cy="6797675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1010"/>
    <a:srgbClr val="C30206"/>
    <a:srgbClr val="AA0003"/>
    <a:srgbClr val="0089BD"/>
    <a:srgbClr val="0470BD"/>
    <a:srgbClr val="068BE7"/>
    <a:srgbClr val="0080FF"/>
    <a:srgbClr val="539723"/>
    <a:srgbClr val="79000E"/>
    <a:srgbClr val="635C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4" autoAdjust="0"/>
    <p:restoredTop sz="64362" autoAdjust="0"/>
  </p:normalViewPr>
  <p:slideViewPr>
    <p:cSldViewPr snapToGrid="0" snapToObjects="1">
      <p:cViewPr varScale="1">
        <p:scale>
          <a:sx n="72" d="100"/>
          <a:sy n="72" d="100"/>
        </p:scale>
        <p:origin x="215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14" d="100"/>
          <a:sy n="114" d="100"/>
        </p:scale>
        <p:origin x="14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313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592763" y="0"/>
            <a:ext cx="4279900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7E2A22-ED6E-4A7E-A5FF-FD1ED1274F89}" type="datetimeFigureOut">
              <a:rPr lang="en-GB" smtClean="0"/>
              <a:t>10/02/2015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456363"/>
            <a:ext cx="4278313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592763" y="6456363"/>
            <a:ext cx="4279900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C2618-9E85-4EEB-BD0D-2582B15362B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37283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gif>
</file>

<file path=ppt/media/image17.JPG>
</file>

<file path=ppt/media/image18.tmp>
</file>

<file path=ppt/media/image19.tmp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592763" y="0"/>
            <a:ext cx="4279900" cy="3397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A21F310-3713-4622-9184-EBE70CB4B9B3}" type="datetimeFigureOut">
              <a:rPr lang="en-GB"/>
              <a:pPr/>
              <a:t>10/02/2015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36913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87425" y="3228975"/>
            <a:ext cx="7899400" cy="30591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GB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363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592763" y="6456363"/>
            <a:ext cx="4279900" cy="3397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801B24B-9765-4E48-83E8-FC588AC4863B}" type="slidenum">
              <a:rPr lang="en-GB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91206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236913" y="509588"/>
            <a:ext cx="3400425" cy="25495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 smtClean="0">
                <a:ea typeface="ＭＳ Ｐゴシック" panose="020B0600070205080204" pitchFamily="34" charset="-128"/>
              </a:rPr>
              <a:t>Hello!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1B24B-9765-4E48-83E8-FC588AC4863B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2771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http://www.alvestrand.no/objectid/1.2.840.113549.1.7.3.html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https://tools.ietf.org/html/rfc5652#section-6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http://en.wikipedia.org/wiki/Cryptographic_Message_Syntax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https://www.nuget.org/packages/BouncyCastle/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http://www.bouncycastle.org/csharp/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1B24B-9765-4E48-83E8-FC588AC4863B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7209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http://www.w3.org/TR/WebCryptoAPI/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http://caniuse.com/#feat=cryptography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1B24B-9765-4E48-83E8-FC588AC4863B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4404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236913" y="509588"/>
            <a:ext cx="3400425" cy="25495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1B24B-9765-4E48-83E8-FC588AC4863B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1302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53644"/>
            <a:ext cx="8229600" cy="2100089"/>
          </a:xfrm>
        </p:spPr>
        <p:txBody>
          <a:bodyPr/>
          <a:lstStyle>
            <a:lvl1pPr>
              <a:defRPr sz="4400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7143750" y="5829300"/>
            <a:ext cx="1607344" cy="647700"/>
          </a:xfrm>
          <a:prstGeom prst="rect">
            <a:avLst/>
          </a:prstGeom>
          <a:solidFill>
            <a:srgbClr val="AA101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1713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107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59897" y="3520016"/>
            <a:ext cx="3881967" cy="1143000"/>
          </a:xfrm>
        </p:spPr>
        <p:txBody>
          <a:bodyPr anchor="ctr" anchorCtr="0"/>
          <a:lstStyle>
            <a:lvl1pPr>
              <a:defRPr sz="8000"/>
            </a:lvl1pPr>
          </a:lstStyle>
          <a:p>
            <a:r>
              <a:rPr lang="en-US" dirty="0" smtClean="0"/>
              <a:t>Demo</a:t>
            </a:r>
            <a:endParaRPr lang="en-GB" dirty="0"/>
          </a:p>
        </p:txBody>
      </p:sp>
      <p:pic>
        <p:nvPicPr>
          <p:cNvPr id="4" name="Picture 2" descr="C:\Users\ANDREW~1.DEN\AppData\Local\Temp\SNAGHTML55f19f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895" y="2038350"/>
            <a:ext cx="1539196" cy="12509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9078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mages without Headline/Presentation Title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759450"/>
          </a:xfrm>
          <a:prstGeom prst="rect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9705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6"/>
            <a:ext cx="3008313" cy="770819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43343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65653"/>
            <a:ext cx="3008313" cy="4540830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36525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475307"/>
            <a:ext cx="5486400" cy="566738"/>
          </a:xfrm>
        </p:spPr>
        <p:txBody>
          <a:bodyPr anchor="ctr"/>
          <a:lstStyle>
            <a:lvl1pPr algn="l">
              <a:defRPr sz="2000" b="1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360507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042045"/>
            <a:ext cx="5486400" cy="513122"/>
          </a:xfrm>
        </p:spPr>
        <p:txBody>
          <a:bodyPr/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09409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Content - No Box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 sz="20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490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 userDrawn="1"/>
        </p:nvSpPr>
        <p:spPr>
          <a:xfrm>
            <a:off x="457200" y="1600200"/>
            <a:ext cx="4038600" cy="3854450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Rounded Rectangle 5"/>
          <p:cNvSpPr/>
          <p:nvPr userDrawn="1"/>
        </p:nvSpPr>
        <p:spPr>
          <a:xfrm>
            <a:off x="4648200" y="1600200"/>
            <a:ext cx="4038600" cy="3854450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3854013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4648200" y="1600204"/>
            <a:ext cx="4038600" cy="3854013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462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ext Content - 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457200" y="2174875"/>
            <a:ext cx="4038600" cy="3322638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4648200" y="2174875"/>
            <a:ext cx="4038600" cy="3322638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3451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30725"/>
            <a:ext cx="4040188" cy="639762"/>
          </a:xfrm>
        </p:spPr>
        <p:txBody>
          <a:bodyPr/>
          <a:lstStyle>
            <a:lvl1pPr marL="0" indent="0">
              <a:buNone/>
              <a:defRPr sz="20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322834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430725"/>
            <a:ext cx="4041775" cy="639762"/>
          </a:xfrm>
        </p:spPr>
        <p:txBody>
          <a:bodyPr/>
          <a:lstStyle>
            <a:lvl1pPr marL="0" indent="0">
              <a:buNone/>
              <a:defRPr sz="20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9"/>
            <a:ext cx="4041775" cy="3322835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23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mages wit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9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n th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 anchor="ctr" anchorCtr="0"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000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align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40820"/>
            <a:ext cx="8229600" cy="1143000"/>
          </a:xfrm>
        </p:spPr>
        <p:txBody>
          <a:bodyPr anchor="ctr" anchorCtr="0"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3317649"/>
            <a:ext cx="8229600" cy="244452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2371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5934" y="2857500"/>
            <a:ext cx="6510866" cy="1143000"/>
          </a:xfrm>
        </p:spPr>
        <p:txBody>
          <a:bodyPr anchor="ctr" anchorCtr="0"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pic>
        <p:nvPicPr>
          <p:cNvPr id="2050" name="Picture 2" descr="C:\Users\ANDREW~1.DEN\AppData\Local\Temp\SNAGHTML55d0884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55" y="2781835"/>
            <a:ext cx="1296000" cy="129433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101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24100" y="3041876"/>
            <a:ext cx="5869212" cy="1143000"/>
          </a:xfrm>
        </p:spPr>
        <p:txBody>
          <a:bodyPr anchor="ctr" anchorCtr="0"/>
          <a:lstStyle>
            <a:lvl1pPr>
              <a:defRPr sz="6600"/>
            </a:lvl1pPr>
          </a:lstStyle>
          <a:p>
            <a:r>
              <a:rPr lang="en-US" dirty="0" smtClean="0"/>
              <a:t>Demo</a:t>
            </a:r>
            <a:endParaRPr lang="en-GB" dirty="0"/>
          </a:p>
        </p:txBody>
      </p:sp>
      <p:pic>
        <p:nvPicPr>
          <p:cNvPr id="4" name="Picture 2" descr="C:\Users\ANDREW~1.DEN\AppData\Local\Temp\SNAGHTML55f19f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000" y="2743086"/>
            <a:ext cx="1687935" cy="137183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30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US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393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</a:t>
            </a:r>
            <a:r>
              <a:rPr lang="en-GB" dirty="0" err="1" smtClean="0"/>
              <a:t>ext</a:t>
            </a:r>
            <a:r>
              <a:rPr lang="en-GB" dirty="0" smtClean="0"/>
              <a:t>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1" r:id="rId1"/>
    <p:sldLayoutId id="2147484052" r:id="rId2"/>
    <p:sldLayoutId id="2147484053" r:id="rId3"/>
    <p:sldLayoutId id="2147484054" r:id="rId4"/>
    <p:sldLayoutId id="2147484048" r:id="rId5"/>
    <p:sldLayoutId id="2147484056" r:id="rId6"/>
    <p:sldLayoutId id="2147484061" r:id="rId7"/>
    <p:sldLayoutId id="2147484057" r:id="rId8"/>
    <p:sldLayoutId id="2147484059" r:id="rId9"/>
    <p:sldLayoutId id="2147484060" r:id="rId10"/>
    <p:sldLayoutId id="2147484058" r:id="rId11"/>
    <p:sldLayoutId id="2147484055" r:id="rId12"/>
    <p:sldLayoutId id="2147484049" r:id="rId13"/>
    <p:sldLayoutId id="2147484050" r:id="rId14"/>
  </p:sldLayoutIdLst>
  <p:txStyles>
    <p:titleStyle>
      <a:lvl1pPr algn="l" defTabSz="457189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1pPr>
      <a:lvl2pPr algn="l" defTabSz="457189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charset="0"/>
        </a:defRPr>
      </a:lvl2pPr>
      <a:lvl3pPr algn="l" defTabSz="457189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charset="0"/>
        </a:defRPr>
      </a:lvl3pPr>
      <a:lvl4pPr algn="l" defTabSz="457189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charset="0"/>
        </a:defRPr>
      </a:lvl4pPr>
      <a:lvl5pPr algn="l" defTabSz="457189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charset="0"/>
        </a:defRPr>
      </a:lvl5pPr>
      <a:lvl6pPr marL="457189" algn="l" defTabSz="457189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6pPr>
      <a:lvl7pPr marL="914377" algn="l" defTabSz="457189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7pPr>
      <a:lvl8pPr marL="1371566" algn="l" defTabSz="457189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8pPr>
      <a:lvl9pPr marL="1828754" algn="l" defTabSz="457189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9pPr>
    </p:titleStyle>
    <p:bodyStyle>
      <a:lvl1pPr marL="342891" indent="-342891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1pPr>
      <a:lvl2pPr marL="742932" indent="-28574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2pPr>
      <a:lvl3pPr marL="1142971" indent="-22859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3pPr>
      <a:lvl4pPr marL="1600160" indent="-22859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4pPr>
      <a:lvl5pPr marL="2057349" indent="-22859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b="1" kern="1200">
          <a:solidFill>
            <a:srgbClr val="635C50"/>
          </a:solidFill>
          <a:latin typeface="Arial Bold"/>
          <a:ea typeface="ＭＳ Ｐゴシック" pitchFamily="26" charset="-128"/>
          <a:cs typeface="Arial Bold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tm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itle 1"/>
          <p:cNvSpPr>
            <a:spLocks noGrp="1"/>
          </p:cNvSpPr>
          <p:nvPr>
            <p:ph type="ctrTitle"/>
          </p:nvPr>
        </p:nvSpPr>
        <p:spPr>
          <a:xfrm>
            <a:off x="457200" y="1080000"/>
            <a:ext cx="8229600" cy="2100263"/>
          </a:xfrm>
        </p:spPr>
        <p:txBody>
          <a:bodyPr/>
          <a:lstStyle/>
          <a:p>
            <a:r>
              <a:rPr lang="en-US" sz="4800" dirty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How SQL Lighthouse uses a bouncy castle to protect user passwords</a:t>
            </a:r>
            <a:r>
              <a:rPr lang="en-US" sz="4800" dirty="0" smtClean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/>
            </a:r>
            <a:br>
              <a:rPr lang="en-US" sz="4800" dirty="0" smtClean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</a:br>
            <a:r>
              <a:rPr lang="en-US" sz="3200" dirty="0" smtClean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/>
            </a:r>
            <a:br>
              <a:rPr lang="en-US" sz="3200" dirty="0" smtClean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</a:br>
            <a:r>
              <a:rPr lang="en-US" sz="3200" dirty="0" smtClean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A </a:t>
            </a:r>
            <a:r>
              <a:rPr lang="en-US" sz="3200" dirty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practical example </a:t>
            </a:r>
            <a:r>
              <a:rPr lang="en-US" sz="3200" dirty="0" smtClean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of</a:t>
            </a:r>
            <a:br>
              <a:rPr lang="en-US" sz="3200" dirty="0" smtClean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</a:br>
            <a:r>
              <a:rPr lang="en-US" sz="3200" dirty="0" smtClean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the principle </a:t>
            </a:r>
            <a:r>
              <a:rPr lang="en-US" sz="3200" dirty="0">
                <a:solidFill>
                  <a:schemeClr val="bg1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of least privilege</a:t>
            </a:r>
            <a:endParaRPr lang="en-US" sz="3200" dirty="0">
              <a:latin typeface="Arial Bold" panose="020B07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473080" y="5870575"/>
            <a:ext cx="23439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sz="2800" dirty="0">
                <a:solidFill>
                  <a:srgbClr val="FFFFFF"/>
                </a:solidFill>
              </a:rPr>
              <a:t>David Simner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0" y="1989000"/>
            <a:ext cx="2377918" cy="288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400" y="1989000"/>
            <a:ext cx="4709005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2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8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0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8" y="0"/>
            <a:ext cx="8992645" cy="6858000"/>
          </a:xfrm>
        </p:spPr>
      </p:pic>
      <p:sp>
        <p:nvSpPr>
          <p:cNvPr id="6" name="Rounded Rectangular Callout 5"/>
          <p:cNvSpPr/>
          <p:nvPr/>
        </p:nvSpPr>
        <p:spPr>
          <a:xfrm flipH="1">
            <a:off x="172278" y="145773"/>
            <a:ext cx="2332383" cy="1404731"/>
          </a:xfrm>
          <a:prstGeom prst="wedgeRoundRectCallout">
            <a:avLst>
              <a:gd name="adj1" fmla="val -47538"/>
              <a:gd name="adj2" fmla="val 70047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You want:</a:t>
            </a:r>
          </a:p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Enveloped Data</a:t>
            </a:r>
          </a:p>
          <a:p>
            <a:pPr algn="ctr"/>
            <a:r>
              <a:rPr lang="en-GB" sz="2400" dirty="0" smtClean="0">
                <a:solidFill>
                  <a:schemeClr val="tx1"/>
                </a:solidFill>
              </a:rPr>
              <a:t>(RFC 5652)</a:t>
            </a:r>
          </a:p>
        </p:txBody>
      </p:sp>
    </p:spTree>
    <p:extLst>
      <p:ext uri="{BB962C8B-B14F-4D97-AF65-F5344CB8AC3E}">
        <p14:creationId xmlns:p14="http://schemas.microsoft.com/office/powerpoint/2010/main" val="179981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680" y="3121200"/>
            <a:ext cx="5296639" cy="3505689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30400"/>
            <a:ext cx="9144000" cy="266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561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0" y="180000"/>
            <a:ext cx="4064000" cy="3048000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/>
              <a:t>“If </a:t>
            </a:r>
            <a:r>
              <a:rPr lang="en-US" sz="2800" dirty="0"/>
              <a:t>you walked into a nuclear missile showroom you would buy Trident </a:t>
            </a:r>
            <a:r>
              <a:rPr lang="en-US" sz="2800" dirty="0" smtClean="0"/>
              <a:t>– it’s lovely</a:t>
            </a:r>
            <a:r>
              <a:rPr lang="en-US" sz="2800" dirty="0"/>
              <a:t>, it's elegant, it's beautiful. </a:t>
            </a:r>
            <a:r>
              <a:rPr lang="en-US" sz="2800" dirty="0" smtClean="0"/>
              <a:t>It </a:t>
            </a:r>
            <a:r>
              <a:rPr lang="en-US" sz="2800" dirty="0"/>
              <a:t>is quite simply the best</a:t>
            </a:r>
            <a:r>
              <a:rPr lang="en-US" sz="2800" dirty="0" smtClean="0"/>
              <a:t>. In </a:t>
            </a:r>
            <a:r>
              <a:rPr lang="en-US" sz="2800" dirty="0"/>
              <a:t>the world of the nuclear missile it is the Saville Row suit, the </a:t>
            </a:r>
            <a:r>
              <a:rPr lang="en-US" sz="2800" dirty="0" smtClean="0"/>
              <a:t>Rolls-Royce </a:t>
            </a:r>
            <a:r>
              <a:rPr lang="en-US" sz="2800" dirty="0"/>
              <a:t>Corniche, the Château Lafitte 1945. </a:t>
            </a:r>
            <a:r>
              <a:rPr lang="en-US" sz="2800" dirty="0" smtClean="0"/>
              <a:t>It </a:t>
            </a:r>
            <a:r>
              <a:rPr lang="en-US" sz="2800" dirty="0"/>
              <a:t>is the nuclear missile Harrods would sell you. What more can I say</a:t>
            </a:r>
            <a:r>
              <a:rPr lang="en-US" sz="2800" dirty="0" smtClean="0"/>
              <a:t>?”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34752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92" y="0"/>
            <a:ext cx="85910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583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itle 1"/>
          <p:cNvSpPr>
            <a:spLocks noGrp="1"/>
          </p:cNvSpPr>
          <p:nvPr>
            <p:ph type="ctrTitle"/>
          </p:nvPr>
        </p:nvSpPr>
        <p:spPr>
          <a:xfrm>
            <a:off x="457200" y="1454155"/>
            <a:ext cx="8229600" cy="2100263"/>
          </a:xfrm>
        </p:spPr>
        <p:txBody>
          <a:bodyPr/>
          <a:lstStyle/>
          <a:p>
            <a:r>
              <a:rPr lang="en-GB" sz="5400" dirty="0">
                <a:solidFill>
                  <a:srgbClr val="FFFFFF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&lt;/talk&gt;</a:t>
            </a:r>
            <a:br>
              <a:rPr lang="en-GB" sz="5400" dirty="0">
                <a:solidFill>
                  <a:srgbClr val="FFFFFF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</a:br>
            <a:r>
              <a:rPr lang="en-US" altLang="ja-JP" sz="5400" dirty="0">
                <a:solidFill>
                  <a:srgbClr val="FFFFFF"/>
                </a:solidFill>
                <a:latin typeface="Arial Bold" panose="020B0704020202020204" pitchFamily="34" charset="0"/>
                <a:ea typeface="ＭＳ Ｐゴシック" panose="020B0600070205080204" pitchFamily="34" charset="-128"/>
              </a:rPr>
              <a:t>any questions?</a:t>
            </a:r>
            <a:endParaRPr lang="en-US" sz="5400" dirty="0">
              <a:solidFill>
                <a:srgbClr val="FFFFFF"/>
              </a:solidFill>
              <a:latin typeface="Arial Bold" panose="020B07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629"/>
            <a:ext cx="9144000" cy="602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6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5360"/>
            <a:ext cx="9144000" cy="490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48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877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6873"/>
            <a:ext cx="9144000" cy="376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115"/>
            <a:ext cx="9144000" cy="3294913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65028"/>
            <a:ext cx="9144000" cy="102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78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6912"/>
            <a:ext cx="9144000" cy="502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16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2899"/>
            <a:ext cx="9144000" cy="275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65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18" y="-8017"/>
            <a:ext cx="8017565" cy="687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89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F6499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solidFill>
            <a:schemeClr val="bg1">
              <a:lumMod val="65000"/>
            </a:schemeClr>
          </a:solidFill>
        </a:ln>
        <a:effectLst/>
      </a:spPr>
      <a:bodyPr rtlCol="0" anchor="ctr"/>
      <a:lstStyle>
        <a:defPPr algn="ctr">
          <a:defRPr sz="2400"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126</Words>
  <Application>Microsoft Office PowerPoint</Application>
  <PresentationFormat>On-screen Show (4:3)</PresentationFormat>
  <Paragraphs>19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ＭＳ Ｐゴシック</vt:lpstr>
      <vt:lpstr>Arial</vt:lpstr>
      <vt:lpstr>Arial Bold</vt:lpstr>
      <vt:lpstr>Calibri</vt:lpstr>
      <vt:lpstr>Office Theme</vt:lpstr>
      <vt:lpstr>How SQL Lighthouse uses a bouncy castle to protect user passwords  A practical example of the principle of least privilege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&lt;/talk&gt; 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2014-03-07T13:12:18Z</dcterms:created>
  <dcterms:modified xsi:type="dcterms:W3CDTF">2015-02-10T09:46:41Z</dcterms:modified>
</cp:coreProperties>
</file>